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017" autoAdjust="0"/>
  </p:normalViewPr>
  <p:slideViewPr>
    <p:cSldViewPr>
      <p:cViewPr>
        <p:scale>
          <a:sx n="100" d="100"/>
          <a:sy n="100" d="100"/>
        </p:scale>
        <p:origin x="-294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6541d46a5900t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7" descr="ecb4031e37c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914650"/>
            <a:ext cx="331470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8" descr="0_89604_568ac41e_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844675"/>
            <a:ext cx="1300162" cy="1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D428D-1266-4A16-B64B-76B620DF9422}" type="datetimeFigureOut">
              <a:rPr lang="ru-RU"/>
              <a:pPr>
                <a:defRPr/>
              </a:pPr>
              <a:t>10.02.2015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34CD2-9D8B-447C-818E-747FAAD141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62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0_a1a93_57fe433b_orig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636838"/>
            <a:ext cx="2309812" cy="23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 descr="4db66d823c0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813" y="4219575"/>
            <a:ext cx="3151187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Группа 9"/>
          <p:cNvGrpSpPr>
            <a:grpSpLocks/>
          </p:cNvGrpSpPr>
          <p:nvPr/>
        </p:nvGrpSpPr>
        <p:grpSpPr bwMode="auto">
          <a:xfrm>
            <a:off x="1835150" y="5661025"/>
            <a:ext cx="7308850" cy="1196975"/>
            <a:chOff x="0" y="4793739"/>
            <a:chExt cx="9144000" cy="2064261"/>
          </a:xfrm>
        </p:grpSpPr>
        <p:pic>
          <p:nvPicPr>
            <p:cNvPr id="7" name="Рисунок 9" descr="0_fe7f9_3e19977b_orig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Рисунок 10" descr="0_fe7f9_3e19977b_orig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Группа 14"/>
          <p:cNvGrpSpPr>
            <a:grpSpLocks/>
          </p:cNvGrpSpPr>
          <p:nvPr/>
        </p:nvGrpSpPr>
        <p:grpSpPr bwMode="auto">
          <a:xfrm>
            <a:off x="0" y="5661025"/>
            <a:ext cx="7308850" cy="1196975"/>
            <a:chOff x="0" y="4793739"/>
            <a:chExt cx="9144000" cy="2064261"/>
          </a:xfrm>
        </p:grpSpPr>
        <p:pic>
          <p:nvPicPr>
            <p:cNvPr id="10" name="Рисунок 12" descr="0_fe7f9_3e19977b_orig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Рисунок 13" descr="0_fe7f9_3e19977b_orig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Рисунок 14" descr="Рисунок1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2963"/>
            <a:ext cx="1476375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A150B-2470-4EA7-84F8-6DDCA6A2EBAE}" type="datetimeFigureOut">
              <a:rPr lang="ru-RU"/>
              <a:pPr>
                <a:defRPr/>
              </a:pPr>
              <a:t>10.02.2015</a:t>
            </a:fld>
            <a:endParaRPr lang="ru-RU"/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34CAA-F985-4C7D-8E4C-7F78A17281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65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baby3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1163"/>
            <a:ext cx="2646363" cy="283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7" descr="551f743ee188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550" y="4221163"/>
            <a:ext cx="2965450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9"/>
          <p:cNvGrpSpPr>
            <a:grpSpLocks/>
          </p:cNvGrpSpPr>
          <p:nvPr/>
        </p:nvGrpSpPr>
        <p:grpSpPr bwMode="auto">
          <a:xfrm>
            <a:off x="1258888" y="6092825"/>
            <a:ext cx="7885112" cy="765175"/>
            <a:chOff x="1" y="5770398"/>
            <a:chExt cx="9143999" cy="1087602"/>
          </a:xfrm>
        </p:grpSpPr>
        <p:pic>
          <p:nvPicPr>
            <p:cNvPr id="6" name="Рисунок 9" descr="8bc5751b36aa55b03faa72cd4305b5eb_132968317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5770398"/>
              <a:ext cx="3851920" cy="108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Рисунок 10" descr="8bc5751b36aa55b03faa72cd4305b5eb_132968317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5770399"/>
              <a:ext cx="3851920" cy="108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Рисунок 11" descr="8bc5751b36aa55b03faa72cd4305b5eb_132968317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5770399"/>
              <a:ext cx="3851920" cy="108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Группа 12"/>
          <p:cNvGrpSpPr>
            <a:grpSpLocks/>
          </p:cNvGrpSpPr>
          <p:nvPr/>
        </p:nvGrpSpPr>
        <p:grpSpPr bwMode="auto">
          <a:xfrm>
            <a:off x="0" y="6092825"/>
            <a:ext cx="7885113" cy="765175"/>
            <a:chOff x="1" y="5770398"/>
            <a:chExt cx="9143999" cy="1087602"/>
          </a:xfrm>
        </p:grpSpPr>
        <p:pic>
          <p:nvPicPr>
            <p:cNvPr id="10" name="Рисунок 13" descr="8bc5751b36aa55b03faa72cd4305b5eb_132968317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5770398"/>
              <a:ext cx="3851920" cy="108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Рисунок 14" descr="8bc5751b36aa55b03faa72cd4305b5eb_132968317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5770399"/>
              <a:ext cx="3851920" cy="108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Рисунок 15" descr="8bc5751b36aa55b03faa72cd4305b5eb_132968317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5770399"/>
              <a:ext cx="3851920" cy="108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EF0A9-C95E-42C4-ACD6-EC21819F3369}" type="datetimeFigureOut">
              <a:rPr lang="ru-RU"/>
              <a:pPr>
                <a:defRPr/>
              </a:pPr>
              <a:t>10.02.2015</a:t>
            </a:fld>
            <a:endParaRPr lang="ru-RU"/>
          </a:p>
        </p:txBody>
      </p:sp>
      <p:sp>
        <p:nvSpPr>
          <p:cNvPr id="1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B29BA-C8A5-4D8F-BFBE-B4FCFC2C14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67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b9c0b6dd666b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4005263"/>
            <a:ext cx="2125663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Группа 9"/>
          <p:cNvGrpSpPr>
            <a:grpSpLocks/>
          </p:cNvGrpSpPr>
          <p:nvPr/>
        </p:nvGrpSpPr>
        <p:grpSpPr bwMode="auto">
          <a:xfrm>
            <a:off x="0" y="5778500"/>
            <a:ext cx="9144000" cy="1079500"/>
            <a:chOff x="0" y="5777880"/>
            <a:chExt cx="9144000" cy="1080120"/>
          </a:xfrm>
        </p:grpSpPr>
        <p:pic>
          <p:nvPicPr>
            <p:cNvPr id="4" name="Рисунок 8" descr="0_a01d9_415b13cb_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3511" y="5777880"/>
              <a:ext cx="4320489" cy="1080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Рисунок 9" descr="0_a01d9_415b13cb_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5777880"/>
              <a:ext cx="4320489" cy="1080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0" descr="0_a01d9_415b13cb_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777880"/>
              <a:ext cx="4320489" cy="1080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Рисунок 11" descr="386da46faaeb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313" y="3619500"/>
            <a:ext cx="255587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BA513-CCF9-4418-951C-FCFBC7F8ECC4}" type="datetimeFigureOut">
              <a:rPr lang="ru-RU"/>
              <a:pPr>
                <a:defRPr/>
              </a:pPr>
              <a:t>10.02.2015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50EAD-E63E-4290-AA71-D71A286240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18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42373f9d2983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860800"/>
            <a:ext cx="2987675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7" descr="ec75d3390f56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83088"/>
            <a:ext cx="2166938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8"/>
          <p:cNvGrpSpPr>
            <a:grpSpLocks/>
          </p:cNvGrpSpPr>
          <p:nvPr/>
        </p:nvGrpSpPr>
        <p:grpSpPr bwMode="auto">
          <a:xfrm>
            <a:off x="1835150" y="5876925"/>
            <a:ext cx="7308850" cy="981075"/>
            <a:chOff x="0" y="4793739"/>
            <a:chExt cx="9144000" cy="2064261"/>
          </a:xfrm>
        </p:grpSpPr>
        <p:pic>
          <p:nvPicPr>
            <p:cNvPr id="6" name="Рисунок 9" descr="0_fe7f9_3e19977b_orig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Рисунок 10" descr="0_fe7f9_3e19977b_orig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Группа 11"/>
          <p:cNvGrpSpPr>
            <a:grpSpLocks/>
          </p:cNvGrpSpPr>
          <p:nvPr/>
        </p:nvGrpSpPr>
        <p:grpSpPr bwMode="auto">
          <a:xfrm>
            <a:off x="0" y="5876925"/>
            <a:ext cx="7308850" cy="981075"/>
            <a:chOff x="0" y="4793739"/>
            <a:chExt cx="9144000" cy="2064261"/>
          </a:xfrm>
        </p:grpSpPr>
        <p:pic>
          <p:nvPicPr>
            <p:cNvPr id="9" name="Рисунок 12" descr="0_fe7f9_3e19977b_orig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Рисунок 13" descr="0_fe7f9_3e19977b_orig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2A9BB-FF94-44C1-8EC7-013B4D1E4ED6}" type="datetimeFigureOut">
              <a:rPr lang="ru-RU"/>
              <a:pPr>
                <a:defRPr/>
              </a:pPr>
              <a:t>10.02.2015</a:t>
            </a:fld>
            <a:endParaRPr lang="ru-RU"/>
          </a:p>
        </p:txBody>
      </p:sp>
      <p:sp>
        <p:nvSpPr>
          <p:cNvPr id="12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D1D23-15FB-46AB-A3F2-9DA04510B4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13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3F0A8A-EA9E-4757-9258-2BBD514C4615}" type="datetimeFigureOut">
              <a:rPr lang="ru-RU"/>
              <a:pPr>
                <a:defRPr/>
              </a:pPr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8A6449E-7945-4122-8D7D-2AFD382CBD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7" Type="http://schemas.openxmlformats.org/officeDocument/2006/relationships/image" Target="../media/image79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eg"/><Relationship Id="rId3" Type="http://schemas.openxmlformats.org/officeDocument/2006/relationships/image" Target="../media/image81.jpeg"/><Relationship Id="rId7" Type="http://schemas.openxmlformats.org/officeDocument/2006/relationships/image" Target="../media/image85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eti-pro-detskiy-sad(muzoferma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1520" y="116632"/>
            <a:ext cx="609600" cy="609600"/>
          </a:xfrm>
          <a:prstGeom prst="rect">
            <a:avLst/>
          </a:prstGeom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547813" y="3429000"/>
            <a:ext cx="4752975" cy="23034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dirty="0">
              <a:latin typeface="+mn-lt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48914" y="1268760"/>
            <a:ext cx="662714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smtClean="0">
                <a:ln w="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Приглашаем Вас </a:t>
            </a:r>
          </a:p>
          <a:p>
            <a:pPr algn="ctr"/>
            <a:r>
              <a:rPr lang="ru-RU" sz="4000" b="1" cap="all" spc="0" dirty="0" smtClean="0">
                <a:ln w="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в наш детский сад!</a:t>
            </a:r>
            <a:endParaRPr lang="ru-RU" sz="4000" b="1" cap="all" spc="0" dirty="0">
              <a:ln w="0"/>
              <a:solidFill>
                <a:schemeClr val="accent5">
                  <a:lumMod val="60000"/>
                  <a:lumOff val="4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6440" y="3140968"/>
            <a:ext cx="446434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Здесь словно в сказке, день за днем</a:t>
            </a:r>
          </a:p>
          <a:p>
            <a:pPr algn="ctr"/>
            <a:endParaRPr lang="ru-RU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Живет и быстро подрастает</a:t>
            </a:r>
          </a:p>
          <a:p>
            <a:pPr algn="ctr"/>
            <a:endParaRPr lang="ru-RU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Наш самый маленький народ,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А как живет – пусть каждый знает!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0"/>
    </mc:Choice>
    <mc:Fallback xmlns="">
      <p:transition spd="slow" advClick="0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TriangleInverted">
              <a:avLst/>
            </a:prstTxWarp>
          </a:bodyPr>
          <a:lstStyle/>
          <a:p>
            <a:pPr lvl="0"/>
            <a:r>
              <a:rPr lang="ru-RU" sz="2800" b="1" cap="all" dirty="0" smtClean="0">
                <a:ln w="0"/>
                <a:solidFill>
                  <a:srgbClr val="6600FF">
                    <a:lumMod val="60000"/>
                    <a:lumOff val="40000"/>
                  </a:srgbClr>
                </a:solidFill>
                <a:latin typeface="Arial" charset="0"/>
                <a:ea typeface="+mn-ea"/>
                <a:cs typeface="Arial" charset="0"/>
              </a:rPr>
              <a:t>Средняя группа</a:t>
            </a:r>
            <a:endParaRPr lang="ru-RU" dirty="0"/>
          </a:p>
        </p:txBody>
      </p:sp>
      <p:pic>
        <p:nvPicPr>
          <p:cNvPr id="1026" name="Picture 2" descr="C:\Users\User\Desktop\DSCN14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9621">
            <a:off x="251519" y="1268760"/>
            <a:ext cx="3168099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DSCN14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149080"/>
            <a:ext cx="3168099" cy="237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DSCN14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8959">
            <a:off x="5796136" y="1268760"/>
            <a:ext cx="3168097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DSCN146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268760"/>
            <a:ext cx="1962125" cy="261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650350"/>
      </p:ext>
    </p:extLst>
  </p:cSld>
  <p:clrMapOvr>
    <a:masterClrMapping/>
  </p:clrMapOvr>
  <p:transition spd="slow" advClick="0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00"/>
                            </p:stCondLst>
                            <p:childTnLst>
                              <p:par>
                                <p:cTn id="2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200"/>
                            </p:stCondLst>
                            <p:childTnLst>
                              <p:par>
                                <p:cTn id="3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200"/>
                            </p:stCondLst>
                            <p:childTnLst>
                              <p:par>
                                <p:cTn id="4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404664"/>
            <a:ext cx="8568952" cy="936104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/>
            </a:prstTxWarp>
            <a:spAutoFit/>
          </a:bodyPr>
          <a:lstStyle/>
          <a:p>
            <a:pPr lvl="0" algn="ctr"/>
            <a:r>
              <a:rPr lang="ru-RU" sz="2800" b="1" cap="all" dirty="0" smtClean="0">
                <a:ln w="0"/>
                <a:solidFill>
                  <a:srgbClr val="6600FF">
                    <a:lumMod val="60000"/>
                    <a:lumOff val="40000"/>
                  </a:srgbClr>
                </a:solidFill>
              </a:rPr>
              <a:t>Старшая группа</a:t>
            </a:r>
            <a:endParaRPr lang="ru-RU" sz="2800" b="1" cap="all" dirty="0">
              <a:ln w="0"/>
              <a:solidFill>
                <a:srgbClr val="6600FF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1026" name="Picture 2" descr="C:\Users\User\Desktop\Новая папка\DSC033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5307">
            <a:off x="5511708" y="1601493"/>
            <a:ext cx="3134060" cy="235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Новая папка\DSC034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8963">
            <a:off x="266800" y="1556792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Новая папка\POLINA 46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297" y="3933056"/>
            <a:ext cx="3312368" cy="248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197448"/>
      </p:ext>
    </p:extLst>
  </p:cSld>
  <p:clrMapOvr>
    <a:masterClrMapping/>
  </p:clrMapOvr>
  <p:transition spd="slow" advClick="0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TriangleInverted">
              <a:avLst/>
            </a:prstTxWarp>
          </a:bodyPr>
          <a:lstStyle/>
          <a:p>
            <a:pPr lvl="0"/>
            <a:r>
              <a:rPr lang="ru-RU" sz="2800" b="1" cap="all" dirty="0" smtClean="0">
                <a:ln w="0"/>
                <a:solidFill>
                  <a:srgbClr val="6600FF">
                    <a:lumMod val="60000"/>
                    <a:lumOff val="40000"/>
                  </a:srgbClr>
                </a:solidFill>
                <a:latin typeface="Arial" charset="0"/>
                <a:ea typeface="+mn-ea"/>
                <a:cs typeface="Arial" charset="0"/>
              </a:rPr>
              <a:t>Подготовительная к школе группа</a:t>
            </a:r>
            <a:endParaRPr lang="ru-RU" dirty="0"/>
          </a:p>
        </p:txBody>
      </p:sp>
      <p:pic>
        <p:nvPicPr>
          <p:cNvPr id="2050" name="Picture 2" descr="C:\Users\User\Desktop\DSCN14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819854"/>
            <a:ext cx="2228186" cy="297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DSCN14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6539">
            <a:off x="251520" y="1255812"/>
            <a:ext cx="3342783" cy="250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DSCN148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7023">
            <a:off x="5508104" y="1255810"/>
            <a:ext cx="3342783" cy="250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658840"/>
      </p:ext>
    </p:extLst>
  </p:cSld>
  <p:clrMapOvr>
    <a:masterClrMapping/>
  </p:clrMapOvr>
  <p:transition spd="slow" advClick="0" advTm="6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8958"/>
          </a:xfrm>
        </p:spPr>
        <p:txBody>
          <a:bodyPr/>
          <a:lstStyle/>
          <a:p>
            <a:r>
              <a:rPr lang="ru-RU" sz="2800" b="1" cap="all" dirty="0" smtClean="0">
                <a:ln w="0"/>
                <a:solidFill>
                  <a:srgbClr val="6600FF">
                    <a:lumMod val="60000"/>
                    <a:lumOff val="40000"/>
                  </a:srgbClr>
                </a:solidFill>
                <a:latin typeface="Arial" charset="0"/>
                <a:cs typeface="Arial" charset="0"/>
              </a:rPr>
              <a:t>Занимаемся, творим, познаем…</a:t>
            </a:r>
            <a:endParaRPr lang="ru-RU" dirty="0"/>
          </a:p>
        </p:txBody>
      </p:sp>
      <p:pic>
        <p:nvPicPr>
          <p:cNvPr id="2050" name="Picture 2" descr="C:\Users\User\Desktop\DSCN12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946" y="1034727"/>
            <a:ext cx="2678039" cy="200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DSCN12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7651">
            <a:off x="354313" y="1049611"/>
            <a:ext cx="2678039" cy="200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Новая папка\SAM_269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6403">
            <a:off x="6300192" y="1034728"/>
            <a:ext cx="2727311" cy="181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DSCN143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074" y="3429000"/>
            <a:ext cx="2678038" cy="200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esktop\DSCN145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9526">
            <a:off x="611560" y="3145507"/>
            <a:ext cx="2678039" cy="200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1956"/>
      </p:ext>
    </p:extLst>
  </p:cSld>
  <p:clrMapOvr>
    <a:masterClrMapping/>
  </p:clrMapOvr>
  <p:transition spd="slow" advClick="0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25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charset="0"/>
                <a:ea typeface="+mn-ea"/>
                <a:cs typeface="Arial" charset="0"/>
              </a:rPr>
              <a:t>Важным звеном в системе оздоровления детей является соблюдение режима дня. Ежедневные прогулки обеспечивают тренировку защитных сил организма, повышение его устойчивости к воздействию внешней среды.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 descr="C:\Users\User\Desktop\DSC000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0589">
            <a:off x="323528" y="1541370"/>
            <a:ext cx="2810074" cy="210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DSC001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8230">
            <a:off x="6017348" y="1509372"/>
            <a:ext cx="2810738" cy="210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DSCN13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6320">
            <a:off x="281457" y="4184315"/>
            <a:ext cx="2810074" cy="210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POLINA 209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4511">
            <a:off x="6177969" y="4134089"/>
            <a:ext cx="2787702" cy="209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Desktop\DSCN131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594983"/>
            <a:ext cx="2093420" cy="2791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597946"/>
      </p:ext>
    </p:extLst>
  </p:cSld>
  <p:clrMapOvr>
    <a:masterClrMapping/>
  </p:clrMapOvr>
  <p:transition spd="slow" advClick="0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-0.00139 L 0.40938 0.47106 L -0.40156 0.47106 L 0.00382 -0.00139 Z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DSC016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36822"/>
            <a:ext cx="4320480" cy="324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DSC017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344" y="476672"/>
            <a:ext cx="4386884" cy="329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7573" y="260648"/>
            <a:ext cx="43264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cap="all" dirty="0" smtClean="0">
                <a:ln w="0"/>
                <a:solidFill>
                  <a:srgbClr val="6600FF">
                    <a:lumMod val="60000"/>
                    <a:lumOff val="40000"/>
                  </a:srgbClr>
                </a:solidFill>
                <a:ea typeface="+mj-ea"/>
              </a:rPr>
              <a:t>Здоровый дух – </a:t>
            </a:r>
          </a:p>
          <a:p>
            <a:r>
              <a:rPr lang="ru-RU" sz="2800" b="1" cap="all" dirty="0" smtClean="0">
                <a:ln w="0"/>
                <a:solidFill>
                  <a:srgbClr val="6600FF">
                    <a:lumMod val="60000"/>
                    <a:lumOff val="40000"/>
                  </a:srgbClr>
                </a:solidFill>
                <a:ea typeface="+mj-ea"/>
              </a:rPr>
              <a:t>в здоровом теле…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2852936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Лыжня России 2015 год</a:t>
            </a:r>
            <a:endParaRPr lang="ru-RU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215330"/>
      </p:ext>
    </p:extLst>
  </p:cSld>
  <p:clrMapOvr>
    <a:masterClrMapping/>
  </p:clrMapOvr>
  <p:transition spd="slow" advClick="0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i="1" dirty="0" smtClean="0">
                <a:solidFill>
                  <a:srgbClr val="6600FF">
                    <a:lumMod val="60000"/>
                    <a:lumOff val="40000"/>
                  </a:srgbClr>
                </a:solidFill>
                <a:latin typeface="Arial" charset="0"/>
                <a:cs typeface="Arial" charset="0"/>
              </a:rPr>
              <a:t/>
            </a:r>
            <a:br>
              <a:rPr lang="ru-RU" sz="1800" i="1" dirty="0" smtClean="0">
                <a:solidFill>
                  <a:srgbClr val="6600FF">
                    <a:lumMod val="60000"/>
                    <a:lumOff val="40000"/>
                  </a:srgbClr>
                </a:solidFill>
                <a:latin typeface="Arial" charset="0"/>
                <a:cs typeface="Arial" charset="0"/>
              </a:rPr>
            </a:br>
            <a:r>
              <a:rPr lang="ru-RU" sz="1800" i="1" dirty="0">
                <a:solidFill>
                  <a:srgbClr val="6600FF">
                    <a:lumMod val="60000"/>
                    <a:lumOff val="40000"/>
                  </a:srgbClr>
                </a:solidFill>
                <a:latin typeface="Arial" charset="0"/>
                <a:cs typeface="Arial" charset="0"/>
              </a:rPr>
              <a:t/>
            </a:r>
            <a:br>
              <a:rPr lang="ru-RU" sz="1800" i="1" dirty="0">
                <a:solidFill>
                  <a:srgbClr val="6600FF">
                    <a:lumMod val="60000"/>
                    <a:lumOff val="40000"/>
                  </a:srgbClr>
                </a:solidFill>
                <a:latin typeface="Arial" charset="0"/>
                <a:cs typeface="Arial" charset="0"/>
              </a:rPr>
            </a:br>
            <a:r>
              <a:rPr lang="ru-RU" sz="1800" i="1" dirty="0" smtClean="0">
                <a:solidFill>
                  <a:srgbClr val="6600FF">
                    <a:lumMod val="60000"/>
                    <a:lumOff val="40000"/>
                  </a:srgbClr>
                </a:solidFill>
                <a:latin typeface="Arial" charset="0"/>
                <a:cs typeface="Arial" charset="0"/>
              </a:rPr>
              <a:t>Дети в детском саду – наша гордость и большая надежда. Среди них много юных талантливых спортсменов, художников, артистов, певцов и танцоров, добрых и чутких малышей. Поэтому мы, заботясь о каждом малыше, поддерживая его любознательность и свежесть ощущений, ценим его право на самостоятельные открытия, личностное проявление и счастливое детство</a:t>
            </a:r>
            <a:endParaRPr lang="ru-RU" dirty="0"/>
          </a:p>
        </p:txBody>
      </p:sp>
      <p:pic>
        <p:nvPicPr>
          <p:cNvPr id="3" name="Picture 2" descr="C:\Users\crpcentrcomp\Desktop\DSCN11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12976"/>
            <a:ext cx="2592288" cy="350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crpcentrcomp\Desktop\DSCN11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276872"/>
            <a:ext cx="2626928" cy="350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crpcentrcomp\Desktop\DSCN11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807" y="3212976"/>
            <a:ext cx="2525434" cy="345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724457"/>
      </p:ext>
    </p:extLst>
  </p:cSld>
  <p:clrMapOvr>
    <a:masterClrMapping/>
  </p:clrMapOvr>
  <p:transition spd="slow" advClick="0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62074"/>
          </a:xfrm>
        </p:spPr>
        <p:txBody>
          <a:bodyPr>
            <a:prstTxWarp prst="textStop">
              <a:avLst/>
            </a:prstTxWarp>
          </a:bodyPr>
          <a:lstStyle/>
          <a:p>
            <a:pPr lvl="0"/>
            <a:r>
              <a:rPr lang="ru-RU" sz="2800" b="1" cap="all" dirty="0" smtClean="0">
                <a:ln w="0"/>
                <a:solidFill>
                  <a:srgbClr val="6600FF">
                    <a:lumMod val="60000"/>
                    <a:lumOff val="40000"/>
                  </a:srgbClr>
                </a:solidFill>
                <a:latin typeface="Arial" charset="0"/>
                <a:ea typeface="+mn-ea"/>
                <a:cs typeface="Arial" charset="0"/>
              </a:rPr>
              <a:t>Наши незаменимые помощники</a:t>
            </a:r>
            <a:endParaRPr lang="ru-RU" dirty="0"/>
          </a:p>
        </p:txBody>
      </p:sp>
      <p:pic>
        <p:nvPicPr>
          <p:cNvPr id="1029" name="Picture 5" descr="C:\Users\User\Desktop\Новая папка\DSCN15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2228">
            <a:off x="539552" y="3056815"/>
            <a:ext cx="2265287" cy="169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Новая папка\DSCN15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0464">
            <a:off x="5402866" y="2697773"/>
            <a:ext cx="2265287" cy="169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User\Desktop\Новая папка\DSCN15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3022">
            <a:off x="467544" y="918405"/>
            <a:ext cx="2266810" cy="170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User\Desktop\Новая папка\DSCN15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417" y="918405"/>
            <a:ext cx="1981280" cy="264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Desktop\DSCN151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3854">
            <a:off x="6384341" y="949760"/>
            <a:ext cx="2258044" cy="169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:\Users\User\Desktop\Новая папка\DSCN149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717032"/>
            <a:ext cx="1981279" cy="264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95966"/>
      </p:ext>
    </p:extLst>
  </p:cSld>
  <p:clrMapOvr>
    <a:masterClrMapping/>
  </p:clrMapOvr>
  <p:transition spd="slow" advClick="0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Новая папка\DSCN14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7457">
            <a:off x="323528" y="567963"/>
            <a:ext cx="2609217" cy="195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User\Desktop\Новая папка\DSCN15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9159">
            <a:off x="6133709" y="567963"/>
            <a:ext cx="2615335" cy="196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C:\Users\User\Desktop\Новая папка\DSCN15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04664"/>
            <a:ext cx="2609216" cy="195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:\Users\User\Desktop\Новая папка\DSCN15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564904"/>
            <a:ext cx="1783108" cy="2377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\Desktop\Новая папка\DSCN149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564904"/>
            <a:ext cx="1774287" cy="236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фото сотрудников\2014-12-08\DSC0062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6708">
            <a:off x="6359685" y="4398295"/>
            <a:ext cx="2602753" cy="195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User\Desktop\DSCN151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7003">
            <a:off x="107504" y="4223742"/>
            <a:ext cx="2609217" cy="195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301278"/>
      </p:ext>
    </p:extLst>
  </p:cSld>
  <p:clrMapOvr>
    <a:masterClrMapping/>
  </p:clrMapOvr>
  <p:transition spd="slow" advClick="0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16632"/>
            <a:ext cx="8496944" cy="801380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ru-RU" b="1" cap="all" dirty="0">
                <a:ln w="0"/>
                <a:solidFill>
                  <a:srgbClr val="6600FF">
                    <a:lumMod val="60000"/>
                    <a:lumOff val="40000"/>
                  </a:srgbClr>
                </a:solidFill>
              </a:rPr>
              <a:t>Наши </a:t>
            </a:r>
            <a:r>
              <a:rPr lang="ru-RU" b="1" cap="all" dirty="0" smtClean="0">
                <a:ln w="0"/>
                <a:solidFill>
                  <a:srgbClr val="6600FF">
                    <a:lumMod val="60000"/>
                    <a:lumOff val="40000"/>
                  </a:srgbClr>
                </a:solidFill>
              </a:rPr>
              <a:t>партнеры</a:t>
            </a:r>
            <a:endParaRPr lang="ru-RU" dirty="0"/>
          </a:p>
        </p:txBody>
      </p:sp>
      <p:pic>
        <p:nvPicPr>
          <p:cNvPr id="1026" name="Picture 2" descr="C:\Users\User\Desktop\DSCN15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27">
            <a:off x="5542472" y="1268761"/>
            <a:ext cx="3181956" cy="238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DSCN15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8034">
            <a:off x="251520" y="1268760"/>
            <a:ext cx="3181956" cy="238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POLINA 79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861048"/>
            <a:ext cx="3186917" cy="239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95665" y="1412776"/>
            <a:ext cx="18404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Музей</a:t>
            </a:r>
          </a:p>
          <a:p>
            <a:pPr algn="ctr"/>
            <a:r>
              <a:rPr lang="ru-RU" dirty="0" smtClean="0"/>
              <a:t>Родители</a:t>
            </a:r>
          </a:p>
          <a:p>
            <a:pPr algn="ctr"/>
            <a:r>
              <a:rPr lang="ru-RU" dirty="0" smtClean="0"/>
              <a:t>Дом культуры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6256494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2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2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2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152128"/>
          </a:xfrm>
        </p:spPr>
        <p:txBody>
          <a:bodyPr/>
          <a:lstStyle/>
          <a:p>
            <a:pPr lvl="0"/>
            <a:r>
              <a:rPr lang="ru-RU" sz="2800" b="1" cap="all" dirty="0" smtClean="0">
                <a:ln w="0"/>
                <a:solidFill>
                  <a:srgbClr val="6600FF">
                    <a:lumMod val="60000"/>
                    <a:lumOff val="40000"/>
                  </a:srgbClr>
                </a:solidFill>
                <a:effectLst/>
                <a:latin typeface="Arial" charset="0"/>
                <a:ea typeface="+mn-ea"/>
                <a:cs typeface="Arial" charset="0"/>
              </a:rPr>
              <a:t>Муниципальное казенное дошкольное образовательное учреждение </a:t>
            </a:r>
            <a:br>
              <a:rPr lang="ru-RU" sz="2800" b="1" cap="all" dirty="0" smtClean="0">
                <a:ln w="0"/>
                <a:solidFill>
                  <a:srgbClr val="6600FF">
                    <a:lumMod val="60000"/>
                    <a:lumOff val="40000"/>
                  </a:srgbClr>
                </a:solidFill>
                <a:effectLst/>
                <a:latin typeface="Arial" charset="0"/>
                <a:ea typeface="+mn-ea"/>
                <a:cs typeface="Arial" charset="0"/>
              </a:rPr>
            </a:br>
            <a:r>
              <a:rPr lang="ru-RU" sz="2800" b="1" cap="all" dirty="0" smtClean="0">
                <a:ln w="0"/>
                <a:solidFill>
                  <a:srgbClr val="6600FF">
                    <a:lumMod val="60000"/>
                    <a:lumOff val="40000"/>
                  </a:srgbClr>
                </a:solidFill>
                <a:effectLst/>
                <a:latin typeface="Arial" charset="0"/>
                <a:ea typeface="+mn-ea"/>
                <a:cs typeface="Arial" charset="0"/>
              </a:rPr>
              <a:t>«Детский сад №6 «Журавлик»</a:t>
            </a:r>
            <a:endParaRPr lang="ru-RU" sz="2800" b="1" cap="all" dirty="0">
              <a:ln w="0"/>
              <a:solidFill>
                <a:srgbClr val="6600FF">
                  <a:lumMod val="60000"/>
                  <a:lumOff val="40000"/>
                </a:srgbClr>
              </a:solidFill>
              <a:effectLst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355976" y="1412776"/>
            <a:ext cx="3477072" cy="4525963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</a:rPr>
              <a:t>Детский сад расположен в </a:t>
            </a:r>
            <a:r>
              <a:rPr lang="ru-RU" sz="1800" dirty="0" err="1" smtClean="0">
                <a:solidFill>
                  <a:schemeClr val="accent5">
                    <a:lumMod val="50000"/>
                  </a:schemeClr>
                </a:solidFill>
              </a:rPr>
              <a:t>Режевском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</a:rPr>
              <a:t> районе по адресу: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с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</a:rPr>
              <a:t>ело Черемисское, улица Матроса </a:t>
            </a:r>
            <a:r>
              <a:rPr lang="ru-RU" sz="1800" dirty="0" err="1" smtClean="0">
                <a:solidFill>
                  <a:schemeClr val="accent5">
                    <a:lumMod val="50000"/>
                  </a:schemeClr>
                </a:solidFill>
              </a:rPr>
              <a:t>Кукарцева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</a:rPr>
              <a:t>, дом 1-а</a:t>
            </a:r>
          </a:p>
          <a:p>
            <a:pPr marL="0" indent="0">
              <a:buNone/>
            </a:pPr>
            <a:endParaRPr lang="ru-RU" sz="18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</a:rPr>
              <a:t>Детский сад был построен в 1990 году, а открыл свои двери для воспитанников 21 января 1991 года и принял 140 детей в возрасте от 1,5 до 7 лет</a:t>
            </a:r>
          </a:p>
          <a:p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</a:rPr>
              <a:t>Сегодня детский сад посещает 95 детей, </a:t>
            </a:r>
          </a:p>
          <a:p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</a:rPr>
              <a:t>Функционирует 5 возрастных групп</a:t>
            </a:r>
          </a:p>
        </p:txBody>
      </p:sp>
      <p:pic>
        <p:nvPicPr>
          <p:cNvPr id="1027" name="Picture 3" descr="C:\Users\User\Desktop\IMAG0208-1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410445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60"/>
                            </p:stCondLst>
                            <p:childTnLst>
                              <p:par>
                                <p:cTn id="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6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6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6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6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6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288" y="692150"/>
            <a:ext cx="842486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16632"/>
            <a:ext cx="8352606" cy="936104"/>
          </a:xfrm>
          <a:prstGeom prst="rect">
            <a:avLst/>
          </a:prstGeom>
        </p:spPr>
        <p:txBody>
          <a:bodyPr wrap="square">
            <a:prstTxWarp prst="textStop">
              <a:avLst/>
            </a:prstTxWarp>
            <a:spAutoFit/>
          </a:bodyPr>
          <a:lstStyle/>
          <a:p>
            <a:pPr lvl="0" algn="ctr"/>
            <a:r>
              <a:rPr lang="ru-RU" sz="2800" b="1" cap="all" dirty="0" smtClean="0">
                <a:ln w="0"/>
                <a:solidFill>
                  <a:srgbClr val="6600FF">
                    <a:lumMod val="60000"/>
                    <a:lumOff val="40000"/>
                  </a:srgbClr>
                </a:solidFill>
                <a:effectLst/>
              </a:rPr>
              <a:t>Наш дружный </a:t>
            </a:r>
          </a:p>
          <a:p>
            <a:pPr lvl="0" algn="ctr"/>
            <a:r>
              <a:rPr lang="ru-RU" sz="2800" b="1" cap="all" dirty="0" smtClean="0">
                <a:ln w="0"/>
                <a:solidFill>
                  <a:srgbClr val="6600FF">
                    <a:lumMod val="60000"/>
                    <a:lumOff val="40000"/>
                  </a:srgbClr>
                </a:solidFill>
                <a:effectLst/>
              </a:rPr>
              <a:t>педагогический коллектив</a:t>
            </a:r>
            <a:endParaRPr lang="ru-RU" sz="2800" b="1" cap="all" dirty="0">
              <a:ln w="0"/>
              <a:solidFill>
                <a:srgbClr val="6600FF">
                  <a:lumMod val="60000"/>
                  <a:lumOff val="40000"/>
                </a:srgbClr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8" y="953760"/>
            <a:ext cx="62285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Детский сад – мой дом родной, я его люблю как свой,</a:t>
            </a:r>
          </a:p>
          <a:p>
            <a:pPr algn="ctr"/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Дороги мне стены, дорог мне уют,</a:t>
            </a:r>
          </a:p>
          <a:p>
            <a:pPr algn="ctr"/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Каждый, кто здесь трудится, те меня поймут.</a:t>
            </a:r>
          </a:p>
          <a:p>
            <a:pPr algn="ctr"/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С каждым ранним солнышком в этот сад спешу,</a:t>
            </a:r>
          </a:p>
          <a:p>
            <a:pPr algn="ctr"/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Чтоб увидеть маленьких я ими дорожу.</a:t>
            </a:r>
            <a:endParaRPr lang="ru-RU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User\Desktop\Новая папка\DSC017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1" y="2626510"/>
            <a:ext cx="1553902" cy="116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Новая папка\DSC017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456" y="2631682"/>
            <a:ext cx="1567695" cy="117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Новая папка\DSC017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003" y="5263062"/>
            <a:ext cx="1567694" cy="117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Новая папка\DSC0174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36856"/>
            <a:ext cx="1572604" cy="117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Desktop\Новая папка\DSC0174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325" y="2616164"/>
            <a:ext cx="1567696" cy="117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User\Desktop\Новая папка\DSC0175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947859"/>
            <a:ext cx="1567696" cy="117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User\Desktop\Новая папка\DSC0176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472" y="5263062"/>
            <a:ext cx="1557018" cy="116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Desktop\DSC0177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218" y="3954731"/>
            <a:ext cx="1567695" cy="117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User\Desktop\DSC01776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094" y="2636856"/>
            <a:ext cx="1560797" cy="117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\Desktop\IMG_20150202_22380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140" y="3970286"/>
            <a:ext cx="1379892" cy="118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19872" y="1700808"/>
            <a:ext cx="53285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В настоящее время детский сад работает по основной общеобразовательной программе дошкольного образования «От рождения до школы» под редакцией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Н.Е.Веракса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Т.С.Комаровой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М.А.Васильевой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9752" y="3356992"/>
            <a:ext cx="51845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Цель МКДОУ:</a:t>
            </a: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Создание благоприятных условий для полноценного проживания ребенком дошкольного детства, формирование основ базовой культуры личности, всестороннее развитие психических и физических качеств в соответствии с возрастными и индивидуальными особенностями, подготовка ребенка к жизни в современном обществе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332656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С далекого 1991 года прошло не мало лет, сменилось несколько эпох и детский сад менялся вслед за временем…</a:t>
            </a:r>
            <a:endParaRPr lang="ru-RU" sz="2400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C:\Users\User\Desktop\Новая папка\IMAG02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69800"/>
            <a:ext cx="1872208" cy="229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9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692696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88640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Занятия музыкой в детском саду способствуют развитию эмоциональной сферы ребенка, его творческих и познавательных возможностей. Музыкальный работник формирует эстетический вкус ребенка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.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 descr="C:\Users\crpcentrcomp\Desktop\DSCN13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375" y="1534854"/>
            <a:ext cx="2880320" cy="226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DSC017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149080"/>
            <a:ext cx="268798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esktop\DSCN148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34854"/>
            <a:ext cx="2880089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/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Здоровый дух в здоровом теле! Об этом вечно нам твердят!</a:t>
            </a:r>
            <a:br>
              <a:rPr lang="ru-RU" sz="1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1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Мы </a:t>
            </a:r>
            <a:r>
              <a:rPr lang="ru-RU" sz="1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знаем – спорт на самом деле </a:t>
            </a:r>
            <a:r>
              <a:rPr lang="ru-RU" sz="1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полезен </a:t>
            </a:r>
            <a:r>
              <a:rPr lang="ru-RU" sz="1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очень для ребят!</a:t>
            </a:r>
            <a:br>
              <a:rPr lang="ru-RU" sz="1800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1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Зарядку </a:t>
            </a:r>
            <a:r>
              <a:rPr lang="ru-RU" sz="1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делаем мы </a:t>
            </a:r>
            <a:r>
              <a:rPr lang="ru-RU" sz="1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дружно, ведь </a:t>
            </a:r>
            <a:r>
              <a:rPr lang="ru-RU" sz="1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понимаем – это нужно!</a:t>
            </a:r>
            <a:br>
              <a:rPr lang="ru-RU" sz="1800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1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И всё у нас для спорта </a:t>
            </a:r>
            <a:r>
              <a:rPr lang="ru-RU" sz="1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есть: скакалки</a:t>
            </a:r>
            <a:r>
              <a:rPr lang="ru-RU" sz="1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, кегли и дорожки,</a:t>
            </a:r>
            <a:br>
              <a:rPr lang="ru-RU" sz="1800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1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И тренажеров есть немножко</a:t>
            </a:r>
            <a:r>
              <a:rPr lang="ru-RU" sz="1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, мячи</a:t>
            </a:r>
            <a:r>
              <a:rPr lang="ru-RU" sz="1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, гантели, кольца есть -</a:t>
            </a:r>
            <a:br>
              <a:rPr lang="ru-RU" sz="1800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1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Всё невозможно перечесть!</a:t>
            </a:r>
            <a:br>
              <a:rPr lang="ru-RU" sz="1800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endParaRPr lang="ru-RU" sz="1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4" name="Picture 2" descr="C:\Users\User\Desktop\DSCN14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293096"/>
            <a:ext cx="3184095" cy="238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DSCN14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9535">
            <a:off x="5580112" y="2147425"/>
            <a:ext cx="3168352" cy="237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DSCN14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5614">
            <a:off x="260451" y="2135618"/>
            <a:ext cx="3184095" cy="238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736181"/>
      </p:ext>
    </p:extLst>
  </p:cSld>
  <p:clrMapOvr>
    <a:masterClrMapping/>
  </p:clrMapOvr>
  <p:transition spd="slow" advClick="0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476672"/>
            <a:ext cx="80648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6600FF">
                    <a:lumMod val="75000"/>
                  </a:srgbClr>
                </a:solidFill>
              </a:rPr>
              <a:t>«Уральская горница» в детском саду является для детей мощным фактором, обогащающим детское развитие, побуждающим ребенка к активной творческой, игровой, продуктивной деятельности, способствует формированию эстетических чувств и отношений. Познавая, творчески осваивая опыт прошлых поколений, дети не только изучают его, но и реализуют полученные знания, опыт в повседневной жизни, в различных видах детской деятельности.</a:t>
            </a:r>
            <a:endParaRPr lang="ru-RU" dirty="0"/>
          </a:p>
        </p:txBody>
      </p:sp>
      <p:pic>
        <p:nvPicPr>
          <p:cNvPr id="2050" name="Picture 2" descr="C:\Users\User\Desktop\DSCN13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224">
            <a:off x="5194987" y="3702854"/>
            <a:ext cx="3634805" cy="272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DSCN13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8372">
            <a:off x="140988" y="3783202"/>
            <a:ext cx="3420561" cy="256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DSCN147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268" y="2539505"/>
            <a:ext cx="3368409" cy="252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710382"/>
      </p:ext>
    </p:extLst>
  </p:cSld>
  <p:clrMapOvr>
    <a:masterClrMapping/>
  </p:clrMapOvr>
  <p:transition spd="slow" advClick="0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TriangleInverted">
              <a:avLst/>
            </a:prstTxWarp>
          </a:bodyPr>
          <a:lstStyle/>
          <a:p>
            <a:pPr lvl="0"/>
            <a:r>
              <a:rPr lang="ru-RU" sz="2800" b="1" cap="all" dirty="0" smtClean="0">
                <a:ln w="0"/>
                <a:solidFill>
                  <a:srgbClr val="6600FF">
                    <a:lumMod val="60000"/>
                    <a:lumOff val="40000"/>
                  </a:srgbClr>
                </a:solidFill>
                <a:latin typeface="Arial" charset="0"/>
                <a:ea typeface="+mn-ea"/>
                <a:cs typeface="Arial" charset="0"/>
              </a:rPr>
              <a:t>Наши малыши</a:t>
            </a:r>
            <a:endParaRPr lang="ru-RU" dirty="0"/>
          </a:p>
        </p:txBody>
      </p:sp>
      <p:pic>
        <p:nvPicPr>
          <p:cNvPr id="1026" name="Picture 2" descr="C:\Users\User\Desktop\DSCN12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7" y="3400974"/>
            <a:ext cx="2304257" cy="307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DSCN12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87" y="1660713"/>
            <a:ext cx="3029548" cy="227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DSCN13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268760"/>
            <a:ext cx="3020916" cy="226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408418"/>
      </p:ext>
    </p:extLst>
  </p:cSld>
  <p:clrMapOvr>
    <a:masterClrMapping/>
  </p:clrMapOvr>
  <p:transition spd="slow" advClick="0" advTm="9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94122"/>
          </a:xfrm>
        </p:spPr>
        <p:txBody>
          <a:bodyPr>
            <a:prstTxWarp prst="textTriangleInverted">
              <a:avLst/>
            </a:prstTxWarp>
          </a:bodyPr>
          <a:lstStyle/>
          <a:p>
            <a:pPr lvl="0"/>
            <a:r>
              <a:rPr lang="ru-RU" sz="2800" b="1" cap="all" dirty="0" smtClean="0">
                <a:ln w="0"/>
                <a:solidFill>
                  <a:srgbClr val="6600FF">
                    <a:lumMod val="60000"/>
                    <a:lumOff val="40000"/>
                  </a:srgbClr>
                </a:solidFill>
                <a:latin typeface="Arial" charset="0"/>
                <a:ea typeface="+mn-ea"/>
                <a:cs typeface="Arial" charset="0"/>
              </a:rPr>
              <a:t>2 младшая группа</a:t>
            </a:r>
            <a:endParaRPr lang="ru-RU" dirty="0"/>
          </a:p>
        </p:txBody>
      </p:sp>
      <p:pic>
        <p:nvPicPr>
          <p:cNvPr id="2050" name="Picture 2" descr="C:\Users\User\Desktop\DSCN14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6930">
            <a:off x="179512" y="1229951"/>
            <a:ext cx="3168352" cy="237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DSCN14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2143">
            <a:off x="5029668" y="1215635"/>
            <a:ext cx="3168352" cy="237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DSCN147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654980"/>
            <a:ext cx="2232248" cy="297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DSCN147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073" y="3654980"/>
            <a:ext cx="2253471" cy="300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550693"/>
      </p:ext>
    </p:extLst>
  </p:cSld>
  <p:clrMapOvr>
    <a:masterClrMapping/>
  </p:clrMapOvr>
  <p:transition spd="slow" advClick="0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43335_shk">
  <a:themeElements>
    <a:clrScheme name="елочный">
      <a:dk1>
        <a:srgbClr val="003300"/>
      </a:dk1>
      <a:lt1>
        <a:srgbClr val="99FF99"/>
      </a:lt1>
      <a:dk2>
        <a:srgbClr val="006600"/>
      </a:dk2>
      <a:lt2>
        <a:srgbClr val="99FF66"/>
      </a:lt2>
      <a:accent1>
        <a:srgbClr val="FFFF00"/>
      </a:accent1>
      <a:accent2>
        <a:srgbClr val="66FF33"/>
      </a:accent2>
      <a:accent3>
        <a:srgbClr val="009900"/>
      </a:accent3>
      <a:accent4>
        <a:srgbClr val="FFFF99"/>
      </a:accent4>
      <a:accent5>
        <a:srgbClr val="6600FF"/>
      </a:accent5>
      <a:accent6>
        <a:srgbClr val="CCFF33"/>
      </a:accent6>
      <a:hlink>
        <a:srgbClr val="0000FF"/>
      </a:hlink>
      <a:folHlink>
        <a:srgbClr val="00CC66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43335_shk</Template>
  <TotalTime>766</TotalTime>
  <Words>389</Words>
  <Application>Microsoft Office PowerPoint</Application>
  <PresentationFormat>Экран (4:3)</PresentationFormat>
  <Paragraphs>47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43335_shk</vt:lpstr>
      <vt:lpstr>Презентация PowerPoint</vt:lpstr>
      <vt:lpstr>Муниципальное казенное дошкольное образовательное учреждение  «Детский сад №6 «Журавлик»</vt:lpstr>
      <vt:lpstr>Презентация PowerPoint</vt:lpstr>
      <vt:lpstr>Презентация PowerPoint</vt:lpstr>
      <vt:lpstr>Презентация PowerPoint</vt:lpstr>
      <vt:lpstr> Здоровый дух в здоровом теле! Об этом вечно нам твердят! Мы знаем – спорт на самом деле полезен очень для ребят! Зарядку делаем мы дружно, ведь понимаем – это нужно! И всё у нас для спорта есть: скакалки, кегли и дорожки, И тренажеров есть немножко, мячи, гантели, кольца есть - Всё невозможно перечесть! </vt:lpstr>
      <vt:lpstr>Презентация PowerPoint</vt:lpstr>
      <vt:lpstr>Наши малыши</vt:lpstr>
      <vt:lpstr>2 младшая группа</vt:lpstr>
      <vt:lpstr>Средняя группа</vt:lpstr>
      <vt:lpstr>Презентация PowerPoint</vt:lpstr>
      <vt:lpstr>Подготовительная к школе группа</vt:lpstr>
      <vt:lpstr>Занимаемся, творим, познаем…</vt:lpstr>
      <vt:lpstr>Важным звеном в системе оздоровления детей является соблюдение режима дня. Ежедневные прогулки обеспечивают тренировку защитных сил организма, повышение его устойчивости к воздействию внешней среды.</vt:lpstr>
      <vt:lpstr>Презентация PowerPoint</vt:lpstr>
      <vt:lpstr>  Дети в детском саду – наша гордость и большая надежда. Среди них много юных талантливых спортсменов, художников, артистов, певцов и танцоров, добрых и чутких малышей. Поэтому мы, заботясь о каждом малыше, поддерживая его любознательность и свежесть ощущений, ценим его право на самостоятельные открытия, личностное проявление и счастливое детство</vt:lpstr>
      <vt:lpstr>Наши незаменимые помощники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68</cp:revision>
  <dcterms:created xsi:type="dcterms:W3CDTF">2015-01-29T04:05:15Z</dcterms:created>
  <dcterms:modified xsi:type="dcterms:W3CDTF">2015-02-10T08:51:03Z</dcterms:modified>
</cp:coreProperties>
</file>